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ão Narcis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1-30T19:51:23.577">
    <p:pos x="6000" y="0"/>
    <p:text>Claraluz disse em reunião: «No slide da timeline, talvez faria sentido incluir a criação da Rizoma como uma coop de vizinhes ou vamos querer estar dissociados da Rizoma? E colocaria hyperlinks para os eventos/matérias. E incluiria também um perfil rápido das pessoas que estão no projeto?».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9755961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9755961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9755961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9755961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97559612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97559612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af2037e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af2037e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9755961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9755961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97559612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9755961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9755961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9755961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Público</a:t>
            </a:r>
            <a:r>
              <a:rPr lang="en-GB" sz="700"/>
              <a:t>: </a:t>
            </a:r>
            <a:br>
              <a:rPr lang="en-GB" sz="700"/>
            </a:b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Linhas de crédito específicas, através do Banco Português de Fomento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Cedência de terrenos com valor baixo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Fundos alavanca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Micro créditos (ajuda na entrada inicial)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Banca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Dificuldade empréstimos colectivos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Ausência de bancos éticos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Montepio Mutualista; Crédito Agrícola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Crowdfunding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Campanhas específicas (ex: Eficiência energética)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Crowdlending (GoParity)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Community Land Trusts:</a:t>
            </a:r>
            <a:b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Fundos pensões, Associações, Fundações, etc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4665"/>
              </a:buClr>
              <a:buSzPts val="800"/>
              <a:buFont typeface="Montserrat"/>
              <a:buChar char="●"/>
            </a:pPr>
            <a:r>
              <a:rPr lang="en-GB" sz="8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Impact funds </a:t>
            </a:r>
            <a:endParaRPr sz="8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9755961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9755961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21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25.jpg"/><Relationship Id="rId9" Type="http://schemas.openxmlformats.org/officeDocument/2006/relationships/image" Target="../media/image1.png"/><Relationship Id="rId14" Type="http://schemas.openxmlformats.org/officeDocument/2006/relationships/image" Target="../media/image10.png"/><Relationship Id="rId5" Type="http://schemas.openxmlformats.org/officeDocument/2006/relationships/image" Target="../media/image28.jp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817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83" y="1200729"/>
            <a:ext cx="1520553" cy="15205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27550" y="2964850"/>
            <a:ext cx="70587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BEE2B5"/>
                </a:solidFill>
                <a:latin typeface="Montserrat"/>
                <a:ea typeface="Montserrat"/>
                <a:cs typeface="Montserrat"/>
                <a:sym typeface="Montserrat"/>
              </a:rPr>
              <a:t>Rizoma Cooperativa Integral</a:t>
            </a:r>
            <a:r>
              <a:rPr lang="en-GB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HabiRizoma - a </a:t>
            </a: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Secção de Habitação da Rizoma</a:t>
            </a: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525122" y="2964842"/>
            <a:ext cx="2166000" cy="0"/>
          </a:xfrm>
          <a:prstGeom prst="straightConnector1">
            <a:avLst/>
          </a:prstGeom>
          <a:noFill/>
          <a:ln cap="flat" cmpd="sng" w="38100">
            <a:solidFill>
              <a:srgbClr val="BEE2B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7231825" y="4662500"/>
            <a:ext cx="1836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EE2B5"/>
                </a:solidFill>
                <a:latin typeface="Montserrat"/>
                <a:ea typeface="Montserrat"/>
                <a:cs typeface="Montserrat"/>
                <a:sym typeface="Montserrat"/>
              </a:rPr>
              <a:t>Janeiro 2025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817F">
            <a:alpha val="5030"/>
          </a:srgbClr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 rot="10800000">
            <a:off x="125" y="-125"/>
            <a:ext cx="748200" cy="5139600"/>
          </a:xfrm>
          <a:prstGeom prst="rect">
            <a:avLst/>
          </a:prstGeom>
          <a:solidFill>
            <a:srgbClr val="1E81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744078" y="1208800"/>
            <a:ext cx="6630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HabiRizoma</a:t>
            </a:r>
            <a:r>
              <a:rPr b="1"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Cooperativa de Habitação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552000" y="2080350"/>
            <a:ext cx="1798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Lisboa, 2022</a:t>
            </a:r>
            <a:endParaRPr sz="15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552000" y="2627392"/>
            <a:ext cx="3704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4E486E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action="ppaction://hlinkshowjump?jump=firs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XX cooperantes</a:t>
            </a:r>
            <a:endParaRPr sz="15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552000" y="3174425"/>
            <a:ext cx="4299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Defender o direito à habitação a preços justos, de forma cooperativa e em propriedade coletiva.</a:t>
            </a:r>
            <a:endParaRPr sz="15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52000" y="3928775"/>
            <a:ext cx="51024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Construir uma </a:t>
            </a:r>
            <a:r>
              <a:rPr b="1" lang="en-GB" sz="15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nova forma de viver</a:t>
            </a:r>
            <a:r>
              <a:rPr lang="en-GB" sz="15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, em que habitação é um direito, uma necessidade suprida em comunidade.</a:t>
            </a:r>
            <a:endParaRPr sz="15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7464295" y="2151288"/>
            <a:ext cx="950405" cy="2667875"/>
            <a:chOff x="7413895" y="1898475"/>
            <a:chExt cx="950405" cy="2667875"/>
          </a:xfrm>
        </p:grpSpPr>
        <p:pic>
          <p:nvPicPr>
            <p:cNvPr id="69" name="Google Shape;69;p14"/>
            <p:cNvPicPr preferRelativeResize="0"/>
            <p:nvPr/>
          </p:nvPicPr>
          <p:blipFill rotWithShape="1">
            <a:blip r:embed="rId3">
              <a:alphaModFix/>
            </a:blip>
            <a:srcRect b="11059" l="3338" r="11059" t="3338"/>
            <a:stretch/>
          </p:blipFill>
          <p:spPr>
            <a:xfrm>
              <a:off x="7413900" y="1898475"/>
              <a:ext cx="950400" cy="949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 rotWithShape="1">
            <a:blip r:embed="rId4">
              <a:alphaModFix/>
            </a:blip>
            <a:srcRect b="13028" l="9127" r="10596" t="6695"/>
            <a:stretch/>
          </p:blipFill>
          <p:spPr>
            <a:xfrm>
              <a:off x="7413895" y="2762282"/>
              <a:ext cx="950400" cy="949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1" name="Google Shape;71;p14"/>
            <p:cNvPicPr preferRelativeResize="0"/>
            <p:nvPr/>
          </p:nvPicPr>
          <p:blipFill rotWithShape="1">
            <a:blip r:embed="rId5">
              <a:alphaModFix/>
            </a:blip>
            <a:srcRect b="8738" l="6177" r="8738" t="6177"/>
            <a:stretch/>
          </p:blipFill>
          <p:spPr>
            <a:xfrm>
              <a:off x="7413900" y="3615950"/>
              <a:ext cx="950400" cy="9504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446126" y="2813250"/>
            <a:ext cx="2568376" cy="1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261650" y="2701025"/>
            <a:ext cx="17217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Não especulativo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Foco na comunidade, estabilidade e segurança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Potencial de atração de público mais diverso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99400" y="2702675"/>
            <a:ext cx="0" cy="1130700"/>
          </a:xfrm>
          <a:prstGeom prst="straightConnector1">
            <a:avLst/>
          </a:prstGeom>
          <a:noFill/>
          <a:ln cap="flat" cmpd="sng" w="19050">
            <a:solidFill>
              <a:srgbClr val="5DC0BE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9" name="Google Shape;79;p15"/>
          <p:cNvSpPr/>
          <p:nvPr/>
        </p:nvSpPr>
        <p:spPr>
          <a:xfrm>
            <a:off x="5970275" y="0"/>
            <a:ext cx="3554700" cy="5143500"/>
          </a:xfrm>
          <a:prstGeom prst="rect">
            <a:avLst/>
          </a:prstGeom>
          <a:solidFill>
            <a:srgbClr val="1E81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0" y="67875"/>
            <a:ext cx="1302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VISÃO</a:t>
            </a:r>
            <a:endParaRPr b="1" sz="2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521931" y="2054525"/>
            <a:ext cx="134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Co housing</a:t>
            </a:r>
            <a:endParaRPr b="1" sz="16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/>
          <p:nvPr/>
        </p:nvSpPr>
        <p:spPr>
          <a:xfrm rot="5400000">
            <a:off x="464475" y="133725"/>
            <a:ext cx="46200" cy="80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54325" y="2054525"/>
            <a:ext cx="206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Propriedade Coletiva</a:t>
            </a:r>
            <a:endParaRPr b="1" i="1" sz="15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199400" y="4866025"/>
            <a:ext cx="1846200" cy="941675"/>
            <a:chOff x="958650" y="1489750"/>
            <a:chExt cx="1846200" cy="941675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3">
              <a:alphaModFix/>
            </a:blip>
            <a:srcRect b="32070" l="60308" r="13015" t="39096"/>
            <a:stretch/>
          </p:blipFill>
          <p:spPr>
            <a:xfrm>
              <a:off x="958650" y="1489750"/>
              <a:ext cx="1846200" cy="69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 b="5251" l="65998" r="9789" t="82705"/>
            <a:stretch/>
          </p:blipFill>
          <p:spPr>
            <a:xfrm>
              <a:off x="1043887" y="2142100"/>
              <a:ext cx="1675726" cy="289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25441" l="22910" r="55319" t="1029"/>
          <a:stretch/>
        </p:blipFill>
        <p:spPr>
          <a:xfrm>
            <a:off x="2649450" y="4866032"/>
            <a:ext cx="803699" cy="157771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83625" y="2701025"/>
            <a:ext cx="1302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Rentabilização do espaço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Fortalecimento comunitário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Mais ecológico</a:t>
            </a:r>
            <a:endParaRPr sz="12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188213" y="2054525"/>
            <a:ext cx="14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Auto Gestão</a:t>
            </a:r>
            <a:endParaRPr b="1" sz="16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226950" y="2701025"/>
            <a:ext cx="14697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Transparência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Participação e responsabilidade </a:t>
            </a:r>
            <a:endParaRPr sz="9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9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Fortalecimento social</a:t>
            </a:r>
            <a:endParaRPr sz="12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" name="Google Shape;91;p15"/>
          <p:cNvCxnSpPr/>
          <p:nvPr/>
        </p:nvCxnSpPr>
        <p:spPr>
          <a:xfrm>
            <a:off x="2485400" y="2702675"/>
            <a:ext cx="0" cy="1130700"/>
          </a:xfrm>
          <a:prstGeom prst="straightConnector1">
            <a:avLst/>
          </a:prstGeom>
          <a:noFill/>
          <a:ln cap="flat" cmpd="sng" w="19050">
            <a:solidFill>
              <a:srgbClr val="5DC0BE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2" name="Google Shape;92;p15"/>
          <p:cNvCxnSpPr/>
          <p:nvPr/>
        </p:nvCxnSpPr>
        <p:spPr>
          <a:xfrm>
            <a:off x="4161800" y="2702675"/>
            <a:ext cx="0" cy="1130700"/>
          </a:xfrm>
          <a:prstGeom prst="straightConnector1">
            <a:avLst/>
          </a:prstGeom>
          <a:noFill/>
          <a:ln cap="flat" cmpd="sng" w="19050">
            <a:solidFill>
              <a:srgbClr val="5DC0BE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3" name="Google Shape;93;p15"/>
          <p:cNvSpPr/>
          <p:nvPr/>
        </p:nvSpPr>
        <p:spPr>
          <a:xfrm>
            <a:off x="765775" y="1255625"/>
            <a:ext cx="646500" cy="646500"/>
          </a:xfrm>
          <a:prstGeom prst="ellipse">
            <a:avLst/>
          </a:prstGeom>
          <a:solidFill>
            <a:srgbClr val="1E81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c</a:t>
            </a:r>
            <a:r>
              <a:rPr i="1" lang="en-GB" sz="900"/>
              <a:t>ute icon</a:t>
            </a:r>
            <a:endParaRPr i="1" sz="900"/>
          </a:p>
        </p:txBody>
      </p:sp>
      <p:sp>
        <p:nvSpPr>
          <p:cNvPr id="94" name="Google Shape;94;p15"/>
          <p:cNvSpPr/>
          <p:nvPr/>
        </p:nvSpPr>
        <p:spPr>
          <a:xfrm>
            <a:off x="2870825" y="1255625"/>
            <a:ext cx="646500" cy="646500"/>
          </a:xfrm>
          <a:prstGeom prst="ellipse">
            <a:avLst/>
          </a:prstGeom>
          <a:solidFill>
            <a:srgbClr val="1E817F">
              <a:alpha val="3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cute icon</a:t>
            </a:r>
            <a:endParaRPr i="1" sz="900"/>
          </a:p>
        </p:txBody>
      </p:sp>
      <p:sp>
        <p:nvSpPr>
          <p:cNvPr id="95" name="Google Shape;95;p15"/>
          <p:cNvSpPr/>
          <p:nvPr/>
        </p:nvSpPr>
        <p:spPr>
          <a:xfrm>
            <a:off x="4638550" y="1255625"/>
            <a:ext cx="646500" cy="646500"/>
          </a:xfrm>
          <a:prstGeom prst="ellipse">
            <a:avLst/>
          </a:prstGeom>
          <a:solidFill>
            <a:srgbClr val="1E817F">
              <a:alpha val="2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cute icon</a:t>
            </a:r>
            <a:endParaRPr i="1" sz="900"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 amt="60000"/>
          </a:blip>
          <a:srcRect b="0" l="28538" r="23561" t="0"/>
          <a:stretch/>
        </p:blipFill>
        <p:spPr>
          <a:xfrm>
            <a:off x="6239975" y="0"/>
            <a:ext cx="3285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0" y="0"/>
            <a:ext cx="2670900" cy="5143500"/>
          </a:xfrm>
          <a:prstGeom prst="rect">
            <a:avLst/>
          </a:prstGeom>
          <a:solidFill>
            <a:srgbClr val="1E817F">
              <a:alpha val="23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 rot="-5400000">
            <a:off x="5493725" y="1674175"/>
            <a:ext cx="118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Fonte: Lacol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743202" y="41450"/>
            <a:ext cx="1614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REDE</a:t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6"/>
          <p:cNvSpPr/>
          <p:nvPr/>
        </p:nvSpPr>
        <p:spPr>
          <a:xfrm rot="5400000">
            <a:off x="3207675" y="93375"/>
            <a:ext cx="46200" cy="80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800" y="574838"/>
            <a:ext cx="1377300" cy="103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2672500" y="1725875"/>
            <a:ext cx="27105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Associação que promove modelos cooperativos de habitação de propriedade colectiva para dar acesso a todos a uma habitação adequada. Está presente em 9 </a:t>
            </a:r>
            <a:r>
              <a:rPr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municípios</a:t>
            </a:r>
            <a:r>
              <a:rPr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 do país.</a:t>
            </a:r>
            <a:endParaRPr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269025" y="181425"/>
            <a:ext cx="1184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NOVAS FORMAS DE VIVER</a:t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75" y="2689400"/>
            <a:ext cx="23241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25" y="133350"/>
            <a:ext cx="23622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2743200" y="2658675"/>
            <a:ext cx="1716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PROJETOS</a:t>
            </a:r>
            <a:endParaRPr b="1" sz="2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6"/>
          <p:cNvSpPr/>
          <p:nvPr/>
        </p:nvSpPr>
        <p:spPr>
          <a:xfrm rot="5400000">
            <a:off x="3207675" y="2724525"/>
            <a:ext cx="46200" cy="80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logo for a building&#10;&#10;Description automatically generated" id="112" name="Google Shape;112;p16"/>
          <p:cNvPicPr preferRelativeResize="0"/>
          <p:nvPr/>
        </p:nvPicPr>
        <p:blipFill rotWithShape="1">
          <a:blip r:embed="rId6">
            <a:alphaModFix/>
          </a:blip>
          <a:srcRect b="0" l="0" r="0" t="12111"/>
          <a:stretch/>
        </p:blipFill>
        <p:spPr>
          <a:xfrm>
            <a:off x="5787625" y="1145675"/>
            <a:ext cx="1086300" cy="6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4471225" y="4372425"/>
            <a:ext cx="1842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Coletivo informal criado pelas cooperativas Largo Residências, Rizoma e Trabalhar com 99%.</a:t>
            </a:r>
            <a:endParaRPr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6900" y="3234100"/>
            <a:ext cx="1184700" cy="11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6508700" y="3529450"/>
            <a:ext cx="1184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Quinta das Raízes Soltas</a:t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2225" y="406775"/>
            <a:ext cx="727975" cy="7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3925" y="548461"/>
            <a:ext cx="1133648" cy="4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21000" y="406775"/>
            <a:ext cx="727975" cy="7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3925" y="1134746"/>
            <a:ext cx="1133650" cy="55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11">
            <a:alphaModFix/>
          </a:blip>
          <a:srcRect b="0" l="13423" r="50247" t="0"/>
          <a:stretch/>
        </p:blipFill>
        <p:spPr>
          <a:xfrm>
            <a:off x="8264558" y="1145669"/>
            <a:ext cx="683173" cy="5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89179" y="1774892"/>
            <a:ext cx="683175" cy="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15098" y="1730248"/>
            <a:ext cx="621715" cy="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85900" y="1830824"/>
            <a:ext cx="998174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for a building&#10;&#10;Description automatically generated" id="124" name="Google Shape;124;p16"/>
          <p:cNvPicPr preferRelativeResize="0"/>
          <p:nvPr/>
        </p:nvPicPr>
        <p:blipFill rotWithShape="1">
          <a:blip r:embed="rId6">
            <a:alphaModFix/>
          </a:blip>
          <a:srcRect b="0" l="0" r="0" t="12111"/>
          <a:stretch/>
        </p:blipFill>
        <p:spPr>
          <a:xfrm>
            <a:off x="4495800" y="3431950"/>
            <a:ext cx="1716600" cy="9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817F">
            <a:alpha val="5030"/>
          </a:srgbClr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85725" y="575975"/>
            <a:ext cx="3754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Acabar timeline de momentos importantes</a:t>
            </a:r>
            <a:endParaRPr b="1" i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7"/>
          <p:cNvSpPr/>
          <p:nvPr/>
        </p:nvSpPr>
        <p:spPr>
          <a:xfrm flipH="1" rot="-5400000">
            <a:off x="3978450" y="-1206725"/>
            <a:ext cx="42600" cy="7999500"/>
          </a:xfrm>
          <a:prstGeom prst="rect">
            <a:avLst/>
          </a:prstGeom>
          <a:gradFill>
            <a:gsLst>
              <a:gs pos="0">
                <a:srgbClr val="1E817F">
                  <a:alpha val="44705"/>
                </a:srgbClr>
              </a:gs>
              <a:gs pos="100000">
                <a:srgbClr val="1E817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0" y="19400"/>
            <a:ext cx="1926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PERCURSO</a:t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7"/>
          <p:cNvSpPr/>
          <p:nvPr/>
        </p:nvSpPr>
        <p:spPr>
          <a:xfrm rot="5400000">
            <a:off x="464475" y="71325"/>
            <a:ext cx="46200" cy="80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7997875" y="2469775"/>
            <a:ext cx="646500" cy="646500"/>
          </a:xfrm>
          <a:prstGeom prst="ellipse">
            <a:avLst/>
          </a:prstGeom>
          <a:solidFill>
            <a:srgbClr val="1E817F">
              <a:alpha val="39620"/>
            </a:srgbClr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cute icon da casa</a:t>
            </a:r>
            <a:endParaRPr i="1" sz="900"/>
          </a:p>
        </p:txBody>
      </p:sp>
      <p:sp>
        <p:nvSpPr>
          <p:cNvPr id="134" name="Google Shape;134;p17"/>
          <p:cNvSpPr txBox="1"/>
          <p:nvPr/>
        </p:nvSpPr>
        <p:spPr>
          <a:xfrm>
            <a:off x="7586263" y="3196413"/>
            <a:ext cx="146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Concretizar habitação coletiva</a:t>
            </a:r>
            <a:endParaRPr b="1" sz="16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586263" y="4078925"/>
            <a:ext cx="146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^</a:t>
            </a:r>
            <a:endParaRPr b="1" i="1"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Melhorar esta expressão. É suposto ser o </a:t>
            </a:r>
            <a:r>
              <a:rPr b="1" i="1"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pontapé</a:t>
            </a:r>
            <a:r>
              <a:rPr b="1" i="1"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 de saída para o próximo slide</a:t>
            </a:r>
            <a:endParaRPr b="1" i="1"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226581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sp>
        <p:nvSpPr>
          <p:cNvPr id="137" name="Google Shape;137;p17"/>
          <p:cNvSpPr txBox="1"/>
          <p:nvPr/>
        </p:nvSpPr>
        <p:spPr>
          <a:xfrm>
            <a:off x="7693400" y="133350"/>
            <a:ext cx="114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Adicionar logos dos media com link para artigos</a:t>
            </a:r>
            <a:endParaRPr b="1" i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7693400" y="714750"/>
            <a:ext cx="11475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Mensagem</a:t>
            </a:r>
            <a:endParaRPr i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Antena 1</a:t>
            </a:r>
            <a:endParaRPr i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GB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Lusa</a:t>
            </a:r>
            <a:endParaRPr i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821400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50" y="1056339"/>
            <a:ext cx="239177" cy="25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456000" y="1224550"/>
            <a:ext cx="1469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Um novo cooperativismo para habitação</a:t>
            </a:r>
            <a:br>
              <a:rPr b="1"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Artigo</a:t>
            </a: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, Público</a:t>
            </a:r>
            <a:endParaRPr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6106400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sp>
        <p:nvSpPr>
          <p:cNvPr id="143" name="Google Shape;143;p17"/>
          <p:cNvSpPr txBox="1"/>
          <p:nvPr/>
        </p:nvSpPr>
        <p:spPr>
          <a:xfrm>
            <a:off x="4618227" y="4119825"/>
            <a:ext cx="15324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A Casa: Uma Revolução Assim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Documentário</a:t>
            </a: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Festival Uma Revolução no Goethe Institute</a:t>
            </a:r>
            <a:endParaRPr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2034250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sp>
        <p:nvSpPr>
          <p:cNvPr id="145" name="Google Shape;145;p17"/>
          <p:cNvSpPr txBox="1"/>
          <p:nvPr/>
        </p:nvSpPr>
        <p:spPr>
          <a:xfrm>
            <a:off x="2929850" y="1398750"/>
            <a:ext cx="1306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Reunião Ministra da Habitação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Mais Habitação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5473700" y="633414"/>
            <a:ext cx="1532400" cy="968436"/>
            <a:chOff x="5473700" y="633414"/>
            <a:chExt cx="1532400" cy="968436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5473700" y="815250"/>
              <a:ext cx="1532400" cy="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000">
                  <a:solidFill>
                    <a:srgbClr val="4E486E"/>
                  </a:solidFill>
                  <a:latin typeface="Nunito"/>
                  <a:ea typeface="Nunito"/>
                  <a:cs typeface="Nunito"/>
                  <a:sym typeface="Nunito"/>
                </a:rPr>
                <a:t>Será desta que temos Orçamento para as cooperativas de Habitação?</a:t>
              </a:r>
              <a:br>
                <a:rPr b="1" lang="en-GB" sz="800">
                  <a:solidFill>
                    <a:srgbClr val="4E486E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-GB" sz="800">
                  <a:solidFill>
                    <a:srgbClr val="4E486E"/>
                  </a:solidFill>
                  <a:latin typeface="Nunito"/>
                  <a:ea typeface="Nunito"/>
                  <a:cs typeface="Nunito"/>
                  <a:sym typeface="Nunito"/>
                </a:rPr>
                <a:t>Artigo, Público</a:t>
              </a:r>
              <a:endParaRPr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9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48" name="Google Shape;14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66925" y="633414"/>
              <a:ext cx="239177" cy="253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17"/>
          <p:cNvSpPr txBox="1"/>
          <p:nvPr/>
        </p:nvSpPr>
        <p:spPr>
          <a:xfrm>
            <a:off x="320817" y="1721467"/>
            <a:ext cx="1306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Novas Formas de Viver 1ed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ISCTE, 23 de Novembro 2022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0" name="Google Shape;150;p17"/>
          <p:cNvCxnSpPr>
            <a:stCxn id="139" idx="0"/>
            <a:endCxn id="149" idx="2"/>
          </p:cNvCxnSpPr>
          <p:nvPr/>
        </p:nvCxnSpPr>
        <p:spPr>
          <a:xfrm rot="10800000">
            <a:off x="973800" y="2508025"/>
            <a:ext cx="4200" cy="1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/>
        </p:nvSpPr>
        <p:spPr>
          <a:xfrm>
            <a:off x="2081250" y="4078825"/>
            <a:ext cx="1306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Novas Formas de Viver 2ed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CCB, 24 e 25 de Novembro 2023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2" name="Google Shape;152;p17"/>
          <p:cNvCxnSpPr>
            <a:stCxn id="144" idx="0"/>
            <a:endCxn id="141" idx="2"/>
          </p:cNvCxnSpPr>
          <p:nvPr/>
        </p:nvCxnSpPr>
        <p:spPr>
          <a:xfrm rot="10800000">
            <a:off x="2190850" y="2011225"/>
            <a:ext cx="0" cy="6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7"/>
          <p:cNvSpPr/>
          <p:nvPr/>
        </p:nvSpPr>
        <p:spPr>
          <a:xfrm>
            <a:off x="2577750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cxnSp>
        <p:nvCxnSpPr>
          <p:cNvPr id="154" name="Google Shape;154;p17"/>
          <p:cNvCxnSpPr>
            <a:stCxn id="153" idx="4"/>
            <a:endCxn id="151" idx="0"/>
          </p:cNvCxnSpPr>
          <p:nvPr/>
        </p:nvCxnSpPr>
        <p:spPr>
          <a:xfrm>
            <a:off x="2734350" y="2946325"/>
            <a:ext cx="0" cy="11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/>
          <p:nvPr/>
        </p:nvSpPr>
        <p:spPr>
          <a:xfrm>
            <a:off x="3434038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cxnSp>
        <p:nvCxnSpPr>
          <p:cNvPr id="156" name="Google Shape;156;p17"/>
          <p:cNvCxnSpPr>
            <a:stCxn id="155" idx="0"/>
            <a:endCxn id="145" idx="2"/>
          </p:cNvCxnSpPr>
          <p:nvPr/>
        </p:nvCxnSpPr>
        <p:spPr>
          <a:xfrm rot="10800000">
            <a:off x="3582838" y="2185225"/>
            <a:ext cx="7800" cy="4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7"/>
          <p:cNvCxnSpPr>
            <a:stCxn id="136" idx="4"/>
            <a:endCxn id="143" idx="0"/>
          </p:cNvCxnSpPr>
          <p:nvPr/>
        </p:nvCxnSpPr>
        <p:spPr>
          <a:xfrm>
            <a:off x="5383181" y="2946325"/>
            <a:ext cx="1200" cy="11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7"/>
          <p:cNvCxnSpPr>
            <a:stCxn id="142" idx="0"/>
            <a:endCxn id="147" idx="2"/>
          </p:cNvCxnSpPr>
          <p:nvPr/>
        </p:nvCxnSpPr>
        <p:spPr>
          <a:xfrm rot="10800000">
            <a:off x="6239900" y="1601725"/>
            <a:ext cx="23100" cy="10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7"/>
          <p:cNvSpPr/>
          <p:nvPr/>
        </p:nvSpPr>
        <p:spPr>
          <a:xfrm>
            <a:off x="6997700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sp>
        <p:nvSpPr>
          <p:cNvPr id="160" name="Google Shape;160;p17"/>
          <p:cNvSpPr txBox="1"/>
          <p:nvPr/>
        </p:nvSpPr>
        <p:spPr>
          <a:xfrm>
            <a:off x="6553126" y="3196425"/>
            <a:ext cx="12129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Entrevista Concurso da CML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Jornal da Noite</a:t>
            </a: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, TVI</a:t>
            </a:r>
            <a:endParaRPr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1" name="Google Shape;161;p17"/>
          <p:cNvCxnSpPr>
            <a:stCxn id="159" idx="4"/>
            <a:endCxn id="160" idx="0"/>
          </p:cNvCxnSpPr>
          <p:nvPr/>
        </p:nvCxnSpPr>
        <p:spPr>
          <a:xfrm>
            <a:off x="7154300" y="2946325"/>
            <a:ext cx="540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286" y="3745624"/>
            <a:ext cx="328574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4725" y="4789522"/>
            <a:ext cx="530232" cy="2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3763389" y="3088761"/>
            <a:ext cx="1306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Lançamento </a:t>
            </a: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programa</a:t>
            </a: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 Cooperativas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Câmara Municipal de Lisboa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4257888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cxnSp>
        <p:nvCxnSpPr>
          <p:cNvPr id="166" name="Google Shape;166;p17"/>
          <p:cNvCxnSpPr>
            <a:stCxn id="165" idx="4"/>
            <a:endCxn id="164" idx="0"/>
          </p:cNvCxnSpPr>
          <p:nvPr/>
        </p:nvCxnSpPr>
        <p:spPr>
          <a:xfrm>
            <a:off x="4414488" y="2946325"/>
            <a:ext cx="21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6693" y="3745624"/>
            <a:ext cx="395397" cy="4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8">
            <a:alphaModFix/>
          </a:blip>
          <a:srcRect b="48127" l="0" r="22414" t="0"/>
          <a:stretch/>
        </p:blipFill>
        <p:spPr>
          <a:xfrm>
            <a:off x="3028551" y="1224543"/>
            <a:ext cx="803700" cy="21063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1465925" y="2639725"/>
            <a:ext cx="313200" cy="306600"/>
          </a:xfrm>
          <a:prstGeom prst="ellipse">
            <a:avLst/>
          </a:prstGeom>
          <a:solidFill>
            <a:srgbClr val="1E817F"/>
          </a:solidFill>
          <a:ln cap="flat" cmpd="sng" w="19050">
            <a:solidFill>
              <a:srgbClr val="F4F8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/>
          </a:p>
        </p:txBody>
      </p:sp>
      <p:cxnSp>
        <p:nvCxnSpPr>
          <p:cNvPr id="170" name="Google Shape;170;p17"/>
          <p:cNvCxnSpPr>
            <a:stCxn id="169" idx="4"/>
            <a:endCxn id="171" idx="0"/>
          </p:cNvCxnSpPr>
          <p:nvPr/>
        </p:nvCxnSpPr>
        <p:spPr>
          <a:xfrm>
            <a:off x="1622525" y="2946325"/>
            <a:ext cx="420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7"/>
          <p:cNvSpPr txBox="1"/>
          <p:nvPr/>
        </p:nvSpPr>
        <p:spPr>
          <a:xfrm>
            <a:off x="973675" y="3196425"/>
            <a:ext cx="1306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Convidados para equipa de apoio à elaboração Carta  Municipal de Habitação</a:t>
            </a:r>
            <a:b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8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Câmara Municipal de Lisboa</a:t>
            </a:r>
            <a:endParaRPr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218" y="4296924"/>
            <a:ext cx="395397" cy="4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>
            <a:off x="8649900" y="0"/>
            <a:ext cx="494100" cy="5143500"/>
          </a:xfrm>
          <a:prstGeom prst="rect">
            <a:avLst/>
          </a:prstGeom>
          <a:solidFill>
            <a:srgbClr val="1E81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212903" y="140900"/>
            <a:ext cx="6630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Rizoma e Montepio - a match made in heaven lol socorro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50" y="1308800"/>
            <a:ext cx="1830650" cy="18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3821800" y="1197700"/>
            <a:ext cx="2841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Capacidade de corresponder à trend europeia: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rgbClr val="4E486E"/>
              </a:buClr>
              <a:buSzPts val="1000"/>
              <a:buFont typeface="Nunito"/>
              <a:buChar char="-"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Prémio melhor projeto social da UE era habitação. Fechou … 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821800" y="2635833"/>
            <a:ext cx="2841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Foco na comunidade: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rgbClr val="4E486E"/>
              </a:buClr>
              <a:buSzPts val="1000"/>
              <a:buFont typeface="Nunito"/>
              <a:buChar char="●"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Saúde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rgbClr val="4E486E"/>
              </a:buClr>
              <a:buSzPts val="1000"/>
              <a:buFont typeface="Nunito"/>
              <a:buChar char="●"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Envelhecimento</a:t>
            </a: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 Ativo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rgbClr val="4E486E"/>
              </a:buClr>
              <a:buSzPts val="1000"/>
              <a:buFont typeface="Nunito"/>
              <a:buChar char="●"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Fortalecer o tecido social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3821800" y="2083838"/>
            <a:ext cx="2841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E486E"/>
                </a:solidFill>
                <a:latin typeface="Nunito"/>
                <a:ea typeface="Nunito"/>
                <a:cs typeface="Nunito"/>
                <a:sym typeface="Nunito"/>
              </a:rPr>
              <a:t>Queremos propriedade coletiva</a:t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4E486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456775" y="3992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https://sostrecivic.coop/en/sostre-civic-rep-el-premi-dinnovacio-social-de-la-comissio-europea/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2028350" y="38669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https://sostrecivic.coop/sostre-civic-obtenim-31-milions-de-fons-europeus-per-a-la-construccio-de-mes-de-350-habitatges-socials/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817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4902650" y="355800"/>
            <a:ext cx="35835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A nossa proposta de valor</a:t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Trabalhamos em rede, 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ganhamos experiência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Sabemos viver em comunidade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Coop Arroios (vivemos aqui já)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68525" y="174375"/>
            <a:ext cx="38487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Concurso da Câmara Municipal de Lisboa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152403" y="332525"/>
            <a:ext cx="6630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Plano de Financiamento</a:t>
            </a:r>
            <a:endParaRPr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8649900" y="0"/>
            <a:ext cx="494100" cy="5143500"/>
          </a:xfrm>
          <a:prstGeom prst="rect">
            <a:avLst/>
          </a:prstGeom>
          <a:solidFill>
            <a:srgbClr val="1E81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240875" y="988369"/>
            <a:ext cx="300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Objetivo de financiamento:</a:t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Percentagem de linha pública:</a:t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4F6C"/>
                </a:solidFill>
                <a:latin typeface="Montserrat"/>
                <a:ea typeface="Montserrat"/>
                <a:cs typeface="Montserrat"/>
                <a:sym typeface="Montserrat"/>
              </a:rPr>
              <a:t>Crowdfunding:</a:t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44F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0" y="0"/>
            <a:ext cx="1675800" cy="5143500"/>
          </a:xfrm>
          <a:prstGeom prst="rect">
            <a:avLst/>
          </a:prstGeom>
          <a:solidFill>
            <a:srgbClr val="1E81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60500" y="140900"/>
            <a:ext cx="14628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Exemplos (pensar num título melhor)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2197277" y="729200"/>
            <a:ext cx="311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4E486E"/>
                </a:solidFill>
                <a:latin typeface="Montserrat"/>
                <a:ea typeface="Montserrat"/>
                <a:cs typeface="Montserrat"/>
                <a:sym typeface="Montserrat"/>
              </a:rPr>
              <a:t>La Borda - Barcelona</a:t>
            </a:r>
            <a:endParaRPr b="1" sz="2500">
              <a:solidFill>
                <a:srgbClr val="4E48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437" y="873712"/>
            <a:ext cx="2438042" cy="172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429" y="2752749"/>
            <a:ext cx="2438051" cy="162462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1726550" y="1546552"/>
            <a:ext cx="36036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Projeto piloto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Direito superfície 75 anos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4K Renda à Câmara Municipal por ano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3.148.000€ c/ IVA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21,41% entrada (18.5K€ por família)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Valor de entrada devolvido na saída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69,98% empréstimos: Coop 57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8,61 % Crowdlending Taxa de juro 2%</a:t>
            </a:r>
            <a:b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(865K€ em 90 dias)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Rendas entre 400 e os 650€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1E817F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Parte da renda vai para um fundo que servirá para futuras renovações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116575" y="4678400"/>
            <a:ext cx="1147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BERLIM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3871075" y="4678400"/>
            <a:ext cx="1147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MADRID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5731500" y="4678400"/>
            <a:ext cx="1147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COPENHAGA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632950" y="4678400"/>
            <a:ext cx="1147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E817F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100">
              <a:solidFill>
                <a:srgbClr val="1E81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